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Bold" charset="1" panose="00000800000000000000"/>
      <p:regular r:id="rId14"/>
    </p:embeddedFont>
    <p:embeddedFont>
      <p:font typeface="Montserrat" charset="1" panose="000005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83564" y="-1545219"/>
            <a:ext cx="13377438" cy="1337743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66775" cap="sq">
              <a:solidFill>
                <a:srgbClr val="304DB4"/>
              </a:soli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925823" y="-602960"/>
            <a:ext cx="11492920" cy="1149292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06" t="0" r="-24906" b="0"/>
              </a:stretch>
            </a:blipFill>
            <a:ln w="390525" cap="sq">
              <a:solidFill>
                <a:srgbClr val="FFFFFF"/>
              </a:solidFill>
              <a:prstDash val="solid"/>
              <a:miter/>
            </a:ln>
          </p:spPr>
        </p:sp>
      </p:grpSp>
      <p:sp>
        <p:nvSpPr>
          <p:cNvPr name="Freeform 7" id="7"/>
          <p:cNvSpPr/>
          <p:nvPr/>
        </p:nvSpPr>
        <p:spPr>
          <a:xfrm flipH="false" flipV="false" rot="0">
            <a:off x="509564" y="261520"/>
            <a:ext cx="5482382" cy="2731640"/>
          </a:xfrm>
          <a:custGeom>
            <a:avLst/>
            <a:gdLst/>
            <a:ahLst/>
            <a:cxnLst/>
            <a:rect r="r" b="b" t="t" l="l"/>
            <a:pathLst>
              <a:path h="2731640" w="5482382">
                <a:moveTo>
                  <a:pt x="0" y="0"/>
                </a:moveTo>
                <a:lnTo>
                  <a:pt x="5482382" y="0"/>
                </a:lnTo>
                <a:lnTo>
                  <a:pt x="5482382" y="2731639"/>
                </a:lnTo>
                <a:lnTo>
                  <a:pt x="0" y="2731639"/>
                </a:lnTo>
                <a:lnTo>
                  <a:pt x="0" y="0"/>
                </a:lnTo>
                <a:close/>
              </a:path>
            </a:pathLst>
          </a:custGeom>
          <a:blipFill>
            <a:blip r:embed="rId3"/>
            <a:stretch>
              <a:fillRect l="0" t="0" r="0" b="0"/>
            </a:stretch>
          </a:blipFill>
        </p:spPr>
      </p:sp>
      <p:sp>
        <p:nvSpPr>
          <p:cNvPr name="TextBox 8" id="8"/>
          <p:cNvSpPr txBox="true"/>
          <p:nvPr/>
        </p:nvSpPr>
        <p:spPr>
          <a:xfrm rot="0">
            <a:off x="1028700" y="2888384"/>
            <a:ext cx="9157271" cy="2009332"/>
          </a:xfrm>
          <a:prstGeom prst="rect">
            <a:avLst/>
          </a:prstGeom>
        </p:spPr>
        <p:txBody>
          <a:bodyPr anchor="t" rtlCol="false" tIns="0" lIns="0" bIns="0" rIns="0">
            <a:spAutoFit/>
          </a:bodyPr>
          <a:lstStyle/>
          <a:p>
            <a:pPr algn="l">
              <a:lnSpc>
                <a:spcPts val="5274"/>
              </a:lnSpc>
            </a:pPr>
            <a:r>
              <a:rPr lang="en-US" sz="3767" spc="-305" b="true">
                <a:solidFill>
                  <a:srgbClr val="304DB4"/>
                </a:solidFill>
                <a:latin typeface="Poppins Bold"/>
                <a:ea typeface="Poppins Bold"/>
                <a:cs typeface="Poppins Bold"/>
                <a:sym typeface="Poppins Bold"/>
              </a:rPr>
              <a:t>Technologie accessible pour un climat  interieur intelligent :   construire un confort thermique eco-responsable </a:t>
            </a:r>
          </a:p>
        </p:txBody>
      </p:sp>
      <p:sp>
        <p:nvSpPr>
          <p:cNvPr name="TextBox 9" id="9"/>
          <p:cNvSpPr txBox="true"/>
          <p:nvPr/>
        </p:nvSpPr>
        <p:spPr>
          <a:xfrm rot="0">
            <a:off x="1432360" y="6306572"/>
            <a:ext cx="7414972" cy="1543050"/>
          </a:xfrm>
          <a:prstGeom prst="rect">
            <a:avLst/>
          </a:prstGeom>
        </p:spPr>
        <p:txBody>
          <a:bodyPr anchor="t" rtlCol="false" tIns="0" lIns="0" bIns="0" rIns="0">
            <a:spAutoFit/>
          </a:bodyPr>
          <a:lstStyle/>
          <a:p>
            <a:pPr algn="just">
              <a:lnSpc>
                <a:spcPts val="4079"/>
              </a:lnSpc>
            </a:pPr>
            <a:r>
              <a:rPr lang="en-US" sz="3399" spc="-275">
                <a:solidFill>
                  <a:srgbClr val="304DB4"/>
                </a:solidFill>
                <a:latin typeface="Montserrat"/>
                <a:ea typeface="Montserrat"/>
                <a:cs typeface="Montserrat"/>
                <a:sym typeface="Montserrat"/>
              </a:rPr>
              <a:t>A pplication dans : La culture de tomate sous serre dans la zone du nord de la Cote d’Ivoire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11257" y="-4306216"/>
            <a:ext cx="11070147" cy="1107014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4DB4"/>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380"/>
                </a:lnSpc>
              </a:pPr>
            </a:p>
          </p:txBody>
        </p:sp>
      </p:grpSp>
      <p:grpSp>
        <p:nvGrpSpPr>
          <p:cNvPr name="Group 5" id="5"/>
          <p:cNvGrpSpPr/>
          <p:nvPr/>
        </p:nvGrpSpPr>
        <p:grpSpPr>
          <a:xfrm rot="0">
            <a:off x="9837505" y="-3879968"/>
            <a:ext cx="10217650" cy="102176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0" cap="sq">
              <a:solidFill>
                <a:srgbClr val="FFFFFF"/>
              </a:solidFill>
              <a:prstDash val="solid"/>
              <a:miter/>
            </a:ln>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80"/>
                </a:lnSpc>
              </a:pPr>
            </a:p>
          </p:txBody>
        </p:sp>
      </p:grpSp>
      <p:grpSp>
        <p:nvGrpSpPr>
          <p:cNvPr name="Group 8" id="8"/>
          <p:cNvGrpSpPr/>
          <p:nvPr/>
        </p:nvGrpSpPr>
        <p:grpSpPr>
          <a:xfrm rot="0">
            <a:off x="9634754" y="1633754"/>
            <a:ext cx="7624546" cy="76245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123" t="0" r="-24123" b="0"/>
              </a:stretch>
            </a:blipFill>
            <a:ln w="457200" cap="sq">
              <a:solidFill>
                <a:srgbClr val="AAD63E"/>
              </a:solidFill>
              <a:prstDash val="solid"/>
              <a:miter/>
            </a:ln>
          </p:spPr>
        </p:sp>
      </p:grpSp>
      <p:sp>
        <p:nvSpPr>
          <p:cNvPr name="Freeform 10" id="10"/>
          <p:cNvSpPr/>
          <p:nvPr/>
        </p:nvSpPr>
        <p:spPr>
          <a:xfrm flipH="false" flipV="false" rot="0">
            <a:off x="509564" y="303625"/>
            <a:ext cx="5482382" cy="2731640"/>
          </a:xfrm>
          <a:custGeom>
            <a:avLst/>
            <a:gdLst/>
            <a:ahLst/>
            <a:cxnLst/>
            <a:rect r="r" b="b" t="t" l="l"/>
            <a:pathLst>
              <a:path h="2731640" w="5482382">
                <a:moveTo>
                  <a:pt x="0" y="0"/>
                </a:moveTo>
                <a:lnTo>
                  <a:pt x="5482382" y="0"/>
                </a:lnTo>
                <a:lnTo>
                  <a:pt x="5482382" y="2731640"/>
                </a:lnTo>
                <a:lnTo>
                  <a:pt x="0" y="2731640"/>
                </a:lnTo>
                <a:lnTo>
                  <a:pt x="0" y="0"/>
                </a:lnTo>
                <a:close/>
              </a:path>
            </a:pathLst>
          </a:custGeom>
          <a:blipFill>
            <a:blip r:embed="rId3"/>
            <a:stretch>
              <a:fillRect l="0" t="0" r="0" b="0"/>
            </a:stretch>
          </a:blipFill>
        </p:spPr>
      </p:sp>
      <p:sp>
        <p:nvSpPr>
          <p:cNvPr name="TextBox 11" id="11"/>
          <p:cNvSpPr txBox="true"/>
          <p:nvPr/>
        </p:nvSpPr>
        <p:spPr>
          <a:xfrm rot="0">
            <a:off x="1281251" y="3044790"/>
            <a:ext cx="6909869" cy="4019550"/>
          </a:xfrm>
          <a:prstGeom prst="rect">
            <a:avLst/>
          </a:prstGeom>
        </p:spPr>
        <p:txBody>
          <a:bodyPr anchor="t" rtlCol="false" tIns="0" lIns="0" bIns="0" rIns="0">
            <a:spAutoFit/>
          </a:bodyPr>
          <a:lstStyle/>
          <a:p>
            <a:pPr algn="just">
              <a:lnSpc>
                <a:spcPts val="3599"/>
              </a:lnSpc>
            </a:pPr>
            <a:r>
              <a:rPr lang="en-US" sz="2999" spc="-242">
                <a:solidFill>
                  <a:srgbClr val="304DB4"/>
                </a:solidFill>
                <a:latin typeface="Montserrat"/>
                <a:ea typeface="Montserrat"/>
                <a:cs typeface="Montserrat"/>
                <a:sym typeface="Montserrat"/>
              </a:rPr>
              <a:t>Garanti à 90%, les tomates sous serres assurent un bon rendement  avec le controle des CNTP. </a:t>
            </a:r>
          </a:p>
          <a:p>
            <a:pPr algn="just">
              <a:lnSpc>
                <a:spcPts val="3599"/>
              </a:lnSpc>
            </a:pPr>
            <a:r>
              <a:rPr lang="en-US" sz="2999" spc="-242">
                <a:solidFill>
                  <a:srgbClr val="304DB4"/>
                </a:solidFill>
                <a:latin typeface="Montserrat"/>
                <a:ea typeface="Montserrat"/>
                <a:cs typeface="Montserrat"/>
                <a:sym typeface="Montserrat"/>
              </a:rPr>
              <a:t>Notre dispositif  utilise de maniere rationelle les ressources en eau et en energie .</a:t>
            </a:r>
          </a:p>
          <a:p>
            <a:pPr algn="just">
              <a:lnSpc>
                <a:spcPts val="3599"/>
              </a:lnSpc>
            </a:pPr>
            <a:r>
              <a:rPr lang="en-US" sz="2999" spc="-242">
                <a:solidFill>
                  <a:srgbClr val="304DB4"/>
                </a:solidFill>
                <a:latin typeface="Montserrat"/>
                <a:ea typeface="Montserrat"/>
                <a:cs typeface="Montserrat"/>
                <a:sym typeface="Montserrat"/>
              </a:rPr>
              <a:t>Ce milieu est defavorable au vegetaux ,parasites et aux plantes</a:t>
            </a:r>
          </a:p>
          <a:p>
            <a:pPr algn="just">
              <a:lnSpc>
                <a:spcPts val="3599"/>
              </a:lnSpc>
            </a:pPr>
            <a:r>
              <a:rPr lang="en-US" sz="2999" spc="-242">
                <a:solidFill>
                  <a:srgbClr val="304DB4"/>
                </a:solidFill>
                <a:latin typeface="Montserrat"/>
                <a:ea typeface="Montserrat"/>
                <a:cs typeface="Montserrat"/>
                <a:sym typeface="Montserrat"/>
              </a:rPr>
              <a:t>faible intervention du paysan.</a:t>
            </a:r>
          </a:p>
        </p:txBody>
      </p:sp>
      <p:sp>
        <p:nvSpPr>
          <p:cNvPr name="TextBox 12" id="12"/>
          <p:cNvSpPr txBox="true"/>
          <p:nvPr/>
        </p:nvSpPr>
        <p:spPr>
          <a:xfrm rot="0">
            <a:off x="1028700" y="1517045"/>
            <a:ext cx="7414972" cy="910854"/>
          </a:xfrm>
          <a:prstGeom prst="rect">
            <a:avLst/>
          </a:prstGeom>
        </p:spPr>
        <p:txBody>
          <a:bodyPr anchor="t" rtlCol="false" tIns="0" lIns="0" bIns="0" rIns="0">
            <a:spAutoFit/>
          </a:bodyPr>
          <a:lstStyle/>
          <a:p>
            <a:pPr algn="l">
              <a:lnSpc>
                <a:spcPts val="7020"/>
              </a:lnSpc>
            </a:pPr>
            <a:r>
              <a:rPr lang="en-US" sz="5014" spc="-406" b="true">
                <a:solidFill>
                  <a:srgbClr val="AAD63E"/>
                </a:solidFill>
                <a:latin typeface="Poppins Bold"/>
                <a:ea typeface="Poppins Bold"/>
                <a:cs typeface="Poppins Bold"/>
                <a:sym typeface="Poppins Bold"/>
              </a:rPr>
              <a:t>Les  forces et  les faiblesses</a:t>
            </a:r>
          </a:p>
        </p:txBody>
      </p:sp>
      <p:sp>
        <p:nvSpPr>
          <p:cNvPr name="TextBox 13" id="13"/>
          <p:cNvSpPr txBox="true"/>
          <p:nvPr/>
        </p:nvSpPr>
        <p:spPr>
          <a:xfrm rot="0">
            <a:off x="1432360" y="7722065"/>
            <a:ext cx="6909869" cy="1847850"/>
          </a:xfrm>
          <a:prstGeom prst="rect">
            <a:avLst/>
          </a:prstGeom>
        </p:spPr>
        <p:txBody>
          <a:bodyPr anchor="t" rtlCol="false" tIns="0" lIns="0" bIns="0" rIns="0">
            <a:spAutoFit/>
          </a:bodyPr>
          <a:lstStyle/>
          <a:p>
            <a:pPr algn="just">
              <a:lnSpc>
                <a:spcPts val="2999"/>
              </a:lnSpc>
            </a:pPr>
            <a:r>
              <a:rPr lang="en-US" sz="2499" spc="-202">
                <a:solidFill>
                  <a:srgbClr val="304DB4"/>
                </a:solidFill>
                <a:latin typeface="Montserrat"/>
                <a:ea typeface="Montserrat"/>
                <a:cs typeface="Montserrat"/>
                <a:sym typeface="Montserrat"/>
              </a:rPr>
              <a:t>Pas de simulation a long terme sur l’impact du changement climatique sur la pluviometrie.</a:t>
            </a:r>
          </a:p>
          <a:p>
            <a:pPr algn="just">
              <a:lnSpc>
                <a:spcPts val="2999"/>
              </a:lnSpc>
            </a:pPr>
            <a:r>
              <a:rPr lang="en-US" sz="2499" spc="-202">
                <a:solidFill>
                  <a:srgbClr val="304DB4"/>
                </a:solidFill>
                <a:latin typeface="Montserrat"/>
                <a:ea typeface="Montserrat"/>
                <a:cs typeface="Montserrat"/>
                <a:sym typeface="Montserrat"/>
              </a:rPr>
              <a:t>Forte dependance du projet  des financements exterieurs pour palier au faible pouvoir d’achat des paysans;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1734" y="8224292"/>
            <a:ext cx="21653559" cy="8504767"/>
            <a:chOff x="0" y="0"/>
            <a:chExt cx="5702995" cy="2239939"/>
          </a:xfrm>
        </p:grpSpPr>
        <p:sp>
          <p:nvSpPr>
            <p:cNvPr name="Freeform 3" id="3"/>
            <p:cNvSpPr/>
            <p:nvPr/>
          </p:nvSpPr>
          <p:spPr>
            <a:xfrm flipH="false" flipV="false" rot="0">
              <a:off x="0" y="0"/>
              <a:ext cx="5702995" cy="2239938"/>
            </a:xfrm>
            <a:custGeom>
              <a:avLst/>
              <a:gdLst/>
              <a:ahLst/>
              <a:cxnLst/>
              <a:rect r="r" b="b" t="t" l="l"/>
              <a:pathLst>
                <a:path h="2239938" w="5702995">
                  <a:moveTo>
                    <a:pt x="2851497" y="0"/>
                  </a:moveTo>
                  <a:cubicBezTo>
                    <a:pt x="1276659" y="0"/>
                    <a:pt x="0" y="501427"/>
                    <a:pt x="0" y="1119969"/>
                  </a:cubicBezTo>
                  <a:cubicBezTo>
                    <a:pt x="0" y="1738511"/>
                    <a:pt x="1276659" y="2239938"/>
                    <a:pt x="2851497" y="2239938"/>
                  </a:cubicBezTo>
                  <a:cubicBezTo>
                    <a:pt x="4426336" y="2239938"/>
                    <a:pt x="5702995" y="1738511"/>
                    <a:pt x="5702995" y="1119969"/>
                  </a:cubicBezTo>
                  <a:cubicBezTo>
                    <a:pt x="5702995" y="501427"/>
                    <a:pt x="4426336" y="0"/>
                    <a:pt x="2851497" y="0"/>
                  </a:cubicBezTo>
                  <a:close/>
                </a:path>
              </a:pathLst>
            </a:custGeom>
            <a:solidFill>
              <a:srgbClr val="304DB4"/>
            </a:solidFill>
          </p:spPr>
        </p:sp>
        <p:sp>
          <p:nvSpPr>
            <p:cNvPr name="TextBox 4" id="4"/>
            <p:cNvSpPr txBox="true"/>
            <p:nvPr/>
          </p:nvSpPr>
          <p:spPr>
            <a:xfrm>
              <a:off x="534656" y="143319"/>
              <a:ext cx="4633683" cy="1886625"/>
            </a:xfrm>
            <a:prstGeom prst="rect">
              <a:avLst/>
            </a:prstGeom>
          </p:spPr>
          <p:txBody>
            <a:bodyPr anchor="ctr" rtlCol="false" tIns="50800" lIns="50800" bIns="50800" rIns="50800"/>
            <a:lstStyle/>
            <a:p>
              <a:pPr algn="ctr">
                <a:lnSpc>
                  <a:spcPts val="3380"/>
                </a:lnSpc>
              </a:pPr>
            </a:p>
          </p:txBody>
        </p:sp>
      </p:grpSp>
      <p:grpSp>
        <p:nvGrpSpPr>
          <p:cNvPr name="Group 5" id="5"/>
          <p:cNvGrpSpPr/>
          <p:nvPr/>
        </p:nvGrpSpPr>
        <p:grpSpPr>
          <a:xfrm rot="0">
            <a:off x="1614823" y="5557348"/>
            <a:ext cx="5399620" cy="4203829"/>
            <a:chOff x="0" y="0"/>
            <a:chExt cx="1422122" cy="1107181"/>
          </a:xfrm>
        </p:grpSpPr>
        <p:sp>
          <p:nvSpPr>
            <p:cNvPr name="Freeform 6" id="6"/>
            <p:cNvSpPr/>
            <p:nvPr/>
          </p:nvSpPr>
          <p:spPr>
            <a:xfrm flipH="false" flipV="false" rot="0">
              <a:off x="0" y="0"/>
              <a:ext cx="1422122" cy="1107181"/>
            </a:xfrm>
            <a:custGeom>
              <a:avLst/>
              <a:gdLst/>
              <a:ahLst/>
              <a:cxnLst/>
              <a:rect r="r" b="b" t="t" l="l"/>
              <a:pathLst>
                <a:path h="1107181" w="1422122">
                  <a:moveTo>
                    <a:pt x="73123" y="0"/>
                  </a:moveTo>
                  <a:lnTo>
                    <a:pt x="1348999" y="0"/>
                  </a:lnTo>
                  <a:cubicBezTo>
                    <a:pt x="1368392" y="0"/>
                    <a:pt x="1386992" y="7704"/>
                    <a:pt x="1400705" y="21417"/>
                  </a:cubicBezTo>
                  <a:cubicBezTo>
                    <a:pt x="1414418" y="35131"/>
                    <a:pt x="1422122" y="53730"/>
                    <a:pt x="1422122" y="73123"/>
                  </a:cubicBezTo>
                  <a:lnTo>
                    <a:pt x="1422122" y="1034058"/>
                  </a:lnTo>
                  <a:cubicBezTo>
                    <a:pt x="1422122" y="1074443"/>
                    <a:pt x="1389384" y="1107181"/>
                    <a:pt x="1348999" y="1107181"/>
                  </a:cubicBezTo>
                  <a:lnTo>
                    <a:pt x="73123" y="1107181"/>
                  </a:lnTo>
                  <a:cubicBezTo>
                    <a:pt x="53730" y="1107181"/>
                    <a:pt x="35131" y="1099477"/>
                    <a:pt x="21417" y="1085764"/>
                  </a:cubicBezTo>
                  <a:cubicBezTo>
                    <a:pt x="7704" y="1072051"/>
                    <a:pt x="0" y="1053451"/>
                    <a:pt x="0" y="1034058"/>
                  </a:cubicBezTo>
                  <a:lnTo>
                    <a:pt x="0" y="73123"/>
                  </a:lnTo>
                  <a:cubicBezTo>
                    <a:pt x="0" y="53730"/>
                    <a:pt x="7704" y="35131"/>
                    <a:pt x="21417" y="21417"/>
                  </a:cubicBezTo>
                  <a:cubicBezTo>
                    <a:pt x="35131" y="7704"/>
                    <a:pt x="53730" y="0"/>
                    <a:pt x="73123" y="0"/>
                  </a:cubicBezTo>
                  <a:close/>
                </a:path>
              </a:pathLst>
            </a:custGeom>
            <a:solidFill>
              <a:srgbClr val="AAD63E"/>
            </a:solidFill>
          </p:spPr>
        </p:sp>
        <p:sp>
          <p:nvSpPr>
            <p:cNvPr name="TextBox 7" id="7"/>
            <p:cNvSpPr txBox="true"/>
            <p:nvPr/>
          </p:nvSpPr>
          <p:spPr>
            <a:xfrm>
              <a:off x="0" y="-66675"/>
              <a:ext cx="1422122" cy="1173856"/>
            </a:xfrm>
            <a:prstGeom prst="rect">
              <a:avLst/>
            </a:prstGeom>
          </p:spPr>
          <p:txBody>
            <a:bodyPr anchor="ctr" rtlCol="false" tIns="50800" lIns="50800" bIns="50800" rIns="50800"/>
            <a:lstStyle/>
            <a:p>
              <a:pPr algn="ctr">
                <a:lnSpc>
                  <a:spcPts val="3380"/>
                </a:lnSpc>
              </a:pPr>
            </a:p>
          </p:txBody>
        </p:sp>
      </p:grpSp>
      <p:grpSp>
        <p:nvGrpSpPr>
          <p:cNvPr name="Group 8" id="8"/>
          <p:cNvGrpSpPr/>
          <p:nvPr/>
        </p:nvGrpSpPr>
        <p:grpSpPr>
          <a:xfrm rot="0">
            <a:off x="2536344" y="5027278"/>
            <a:ext cx="3556578" cy="713396"/>
            <a:chOff x="0" y="0"/>
            <a:chExt cx="936712" cy="187890"/>
          </a:xfrm>
        </p:grpSpPr>
        <p:sp>
          <p:nvSpPr>
            <p:cNvPr name="Freeform 9" id="9"/>
            <p:cNvSpPr/>
            <p:nvPr/>
          </p:nvSpPr>
          <p:spPr>
            <a:xfrm flipH="false" flipV="false" rot="0">
              <a:off x="0" y="0"/>
              <a:ext cx="936712" cy="187890"/>
            </a:xfrm>
            <a:custGeom>
              <a:avLst/>
              <a:gdLst/>
              <a:ahLst/>
              <a:cxnLst/>
              <a:rect r="r" b="b" t="t" l="l"/>
              <a:pathLst>
                <a:path h="187890" w="936712">
                  <a:moveTo>
                    <a:pt x="93945" y="0"/>
                  </a:moveTo>
                  <a:lnTo>
                    <a:pt x="842767" y="0"/>
                  </a:lnTo>
                  <a:cubicBezTo>
                    <a:pt x="894651" y="0"/>
                    <a:pt x="936712" y="42061"/>
                    <a:pt x="936712" y="93945"/>
                  </a:cubicBezTo>
                  <a:lnTo>
                    <a:pt x="936712" y="93945"/>
                  </a:lnTo>
                  <a:cubicBezTo>
                    <a:pt x="936712" y="145830"/>
                    <a:pt x="894651" y="187890"/>
                    <a:pt x="842767" y="187890"/>
                  </a:cubicBezTo>
                  <a:lnTo>
                    <a:pt x="93945" y="187890"/>
                  </a:lnTo>
                  <a:cubicBezTo>
                    <a:pt x="42061" y="187890"/>
                    <a:pt x="0" y="145830"/>
                    <a:pt x="0" y="93945"/>
                  </a:cubicBezTo>
                  <a:lnTo>
                    <a:pt x="0" y="93945"/>
                  </a:lnTo>
                  <a:cubicBezTo>
                    <a:pt x="0" y="42061"/>
                    <a:pt x="42061" y="0"/>
                    <a:pt x="93945" y="0"/>
                  </a:cubicBezTo>
                  <a:close/>
                </a:path>
              </a:pathLst>
            </a:custGeom>
            <a:solidFill>
              <a:srgbClr val="304DB4"/>
            </a:solidFill>
          </p:spPr>
        </p:sp>
        <p:sp>
          <p:nvSpPr>
            <p:cNvPr name="TextBox 10" id="10"/>
            <p:cNvSpPr txBox="true"/>
            <p:nvPr/>
          </p:nvSpPr>
          <p:spPr>
            <a:xfrm>
              <a:off x="0" y="-66675"/>
              <a:ext cx="936712" cy="254565"/>
            </a:xfrm>
            <a:prstGeom prst="rect">
              <a:avLst/>
            </a:prstGeom>
          </p:spPr>
          <p:txBody>
            <a:bodyPr anchor="ctr" rtlCol="false" tIns="50800" lIns="50800" bIns="50800" rIns="50800"/>
            <a:lstStyle/>
            <a:p>
              <a:pPr algn="ctr">
                <a:lnSpc>
                  <a:spcPts val="3380"/>
                </a:lnSpc>
              </a:pPr>
            </a:p>
          </p:txBody>
        </p:sp>
      </p:grpSp>
      <p:grpSp>
        <p:nvGrpSpPr>
          <p:cNvPr name="Group 11" id="11"/>
          <p:cNvGrpSpPr/>
          <p:nvPr/>
        </p:nvGrpSpPr>
        <p:grpSpPr>
          <a:xfrm rot="0">
            <a:off x="-1371734" y="1999347"/>
            <a:ext cx="2785044" cy="27850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47700" cap="sq">
              <a:solidFill>
                <a:srgbClr val="304DB4"/>
              </a:solidFill>
              <a:prstDash val="solid"/>
              <a:miter/>
            </a:ln>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3380"/>
                </a:lnSpc>
              </a:pPr>
            </a:p>
          </p:txBody>
        </p:sp>
      </p:grpSp>
      <p:grpSp>
        <p:nvGrpSpPr>
          <p:cNvPr name="Group 14" id="14"/>
          <p:cNvGrpSpPr/>
          <p:nvPr/>
        </p:nvGrpSpPr>
        <p:grpSpPr>
          <a:xfrm rot="0">
            <a:off x="16855640" y="736652"/>
            <a:ext cx="2785044" cy="27850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47700" cap="sq">
              <a:solidFill>
                <a:srgbClr val="304DB4"/>
              </a:solidFill>
              <a:prstDash val="solid"/>
              <a:miter/>
            </a:ln>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380"/>
                </a:lnSpc>
              </a:pPr>
            </a:p>
          </p:txBody>
        </p:sp>
      </p:grpSp>
      <p:sp>
        <p:nvSpPr>
          <p:cNvPr name="Freeform 17" id="17"/>
          <p:cNvSpPr/>
          <p:nvPr/>
        </p:nvSpPr>
        <p:spPr>
          <a:xfrm flipH="false" flipV="false" rot="0">
            <a:off x="172169" y="137845"/>
            <a:ext cx="5482382" cy="2731640"/>
          </a:xfrm>
          <a:custGeom>
            <a:avLst/>
            <a:gdLst/>
            <a:ahLst/>
            <a:cxnLst/>
            <a:rect r="r" b="b" t="t" l="l"/>
            <a:pathLst>
              <a:path h="2731640" w="5482382">
                <a:moveTo>
                  <a:pt x="0" y="0"/>
                </a:moveTo>
                <a:lnTo>
                  <a:pt x="5482381" y="0"/>
                </a:lnTo>
                <a:lnTo>
                  <a:pt x="5482381" y="2731639"/>
                </a:lnTo>
                <a:lnTo>
                  <a:pt x="0" y="2731639"/>
                </a:lnTo>
                <a:lnTo>
                  <a:pt x="0" y="0"/>
                </a:lnTo>
                <a:close/>
              </a:path>
            </a:pathLst>
          </a:custGeom>
          <a:blipFill>
            <a:blip r:embed="rId2"/>
            <a:stretch>
              <a:fillRect l="0" t="0" r="0" b="0"/>
            </a:stretch>
          </a:blipFill>
        </p:spPr>
      </p:sp>
      <p:sp>
        <p:nvSpPr>
          <p:cNvPr name="TextBox 18" id="18"/>
          <p:cNvSpPr txBox="true"/>
          <p:nvPr/>
        </p:nvSpPr>
        <p:spPr>
          <a:xfrm rot="0">
            <a:off x="3180854" y="2156600"/>
            <a:ext cx="11907242" cy="1235269"/>
          </a:xfrm>
          <a:prstGeom prst="rect">
            <a:avLst/>
          </a:prstGeom>
        </p:spPr>
        <p:txBody>
          <a:bodyPr anchor="t" rtlCol="false" tIns="0" lIns="0" bIns="0" rIns="0">
            <a:spAutoFit/>
          </a:bodyPr>
          <a:lstStyle/>
          <a:p>
            <a:pPr algn="ctr">
              <a:lnSpc>
                <a:spcPts val="9614"/>
              </a:lnSpc>
            </a:pPr>
            <a:r>
              <a:rPr lang="en-US" b="true" sz="6867" spc="-556">
                <a:solidFill>
                  <a:srgbClr val="304DB4"/>
                </a:solidFill>
                <a:latin typeface="Poppins Bold"/>
                <a:ea typeface="Poppins Bold"/>
                <a:cs typeface="Poppins Bold"/>
                <a:sym typeface="Poppins Bold"/>
              </a:rPr>
              <a:t>Opportunités et menaces</a:t>
            </a:r>
          </a:p>
        </p:txBody>
      </p:sp>
      <p:sp>
        <p:nvSpPr>
          <p:cNvPr name="TextBox 19" id="19"/>
          <p:cNvSpPr txBox="true"/>
          <p:nvPr/>
        </p:nvSpPr>
        <p:spPr>
          <a:xfrm rot="0">
            <a:off x="2053195" y="5042998"/>
            <a:ext cx="4522877" cy="514350"/>
          </a:xfrm>
          <a:prstGeom prst="rect">
            <a:avLst/>
          </a:prstGeom>
        </p:spPr>
        <p:txBody>
          <a:bodyPr anchor="t" rtlCol="false" tIns="0" lIns="0" bIns="0" rIns="0">
            <a:spAutoFit/>
          </a:bodyPr>
          <a:lstStyle/>
          <a:p>
            <a:pPr algn="ctr">
              <a:lnSpc>
                <a:spcPts val="3839"/>
              </a:lnSpc>
            </a:pPr>
            <a:r>
              <a:rPr lang="en-US" b="true" sz="3199" spc="-259">
                <a:solidFill>
                  <a:srgbClr val="FFFFFF"/>
                </a:solidFill>
                <a:latin typeface="Poppins Bold"/>
                <a:ea typeface="Poppins Bold"/>
                <a:cs typeface="Poppins Bold"/>
                <a:sym typeface="Poppins Bold"/>
              </a:rPr>
              <a:t>Opportunités</a:t>
            </a:r>
          </a:p>
        </p:txBody>
      </p:sp>
      <p:sp>
        <p:nvSpPr>
          <p:cNvPr name="TextBox 20" id="20"/>
          <p:cNvSpPr txBox="true"/>
          <p:nvPr/>
        </p:nvSpPr>
        <p:spPr>
          <a:xfrm rot="0">
            <a:off x="2360844" y="5859038"/>
            <a:ext cx="3484028" cy="3609975"/>
          </a:xfrm>
          <a:prstGeom prst="rect">
            <a:avLst/>
          </a:prstGeom>
        </p:spPr>
        <p:txBody>
          <a:bodyPr anchor="t" rtlCol="false" tIns="0" lIns="0" bIns="0" rIns="0">
            <a:spAutoFit/>
          </a:bodyPr>
          <a:lstStyle/>
          <a:p>
            <a:pPr algn="ctr" marL="518160" indent="-259080" lvl="1">
              <a:lnSpc>
                <a:spcPts val="2879"/>
              </a:lnSpc>
              <a:buFont typeface="Arial"/>
              <a:buChar char="•"/>
            </a:pPr>
            <a:r>
              <a:rPr lang="en-US" sz="2400" spc="-194">
                <a:solidFill>
                  <a:srgbClr val="304DB4"/>
                </a:solidFill>
                <a:latin typeface="Montserrat"/>
                <a:ea typeface="Montserrat"/>
                <a:cs typeface="Montserrat"/>
                <a:sym typeface="Montserrat"/>
              </a:rPr>
              <a:t>Financement multiples (locaux et internationaux)</a:t>
            </a:r>
          </a:p>
          <a:p>
            <a:pPr algn="ctr" marL="518160" indent="-259080" lvl="1">
              <a:lnSpc>
                <a:spcPts val="2879"/>
              </a:lnSpc>
              <a:buFont typeface="Arial"/>
              <a:buChar char="•"/>
            </a:pPr>
            <a:r>
              <a:rPr lang="en-US" sz="2400" spc="-194">
                <a:solidFill>
                  <a:srgbClr val="304DB4"/>
                </a:solidFill>
                <a:latin typeface="Montserrat"/>
                <a:ea typeface="Montserrat"/>
                <a:cs typeface="Montserrat"/>
                <a:sym typeface="Montserrat"/>
              </a:rPr>
              <a:t>Technologie adaptés au changement climatique</a:t>
            </a:r>
          </a:p>
          <a:p>
            <a:pPr algn="ctr" marL="518160" indent="-259080" lvl="1">
              <a:lnSpc>
                <a:spcPts val="2879"/>
              </a:lnSpc>
              <a:buFont typeface="Arial"/>
              <a:buChar char="•"/>
            </a:pPr>
            <a:r>
              <a:rPr lang="en-US" sz="2400" spc="-194">
                <a:solidFill>
                  <a:srgbClr val="304DB4"/>
                </a:solidFill>
                <a:latin typeface="Montserrat"/>
                <a:ea typeface="Montserrat"/>
                <a:cs typeface="Montserrat"/>
                <a:sym typeface="Montserrat"/>
              </a:rPr>
              <a:t>Croissance des exportations et modernisation de l’agriculture</a:t>
            </a:r>
          </a:p>
        </p:txBody>
      </p:sp>
      <p:grpSp>
        <p:nvGrpSpPr>
          <p:cNvPr name="Group 21" id="21"/>
          <p:cNvGrpSpPr/>
          <p:nvPr/>
        </p:nvGrpSpPr>
        <p:grpSpPr>
          <a:xfrm rot="0">
            <a:off x="11655719" y="5557348"/>
            <a:ext cx="5399620" cy="4203829"/>
            <a:chOff x="0" y="0"/>
            <a:chExt cx="1422122" cy="1107181"/>
          </a:xfrm>
        </p:grpSpPr>
        <p:sp>
          <p:nvSpPr>
            <p:cNvPr name="Freeform 22" id="22"/>
            <p:cNvSpPr/>
            <p:nvPr/>
          </p:nvSpPr>
          <p:spPr>
            <a:xfrm flipH="false" flipV="false" rot="0">
              <a:off x="0" y="0"/>
              <a:ext cx="1422122" cy="1107181"/>
            </a:xfrm>
            <a:custGeom>
              <a:avLst/>
              <a:gdLst/>
              <a:ahLst/>
              <a:cxnLst/>
              <a:rect r="r" b="b" t="t" l="l"/>
              <a:pathLst>
                <a:path h="1107181" w="1422122">
                  <a:moveTo>
                    <a:pt x="73123" y="0"/>
                  </a:moveTo>
                  <a:lnTo>
                    <a:pt x="1348999" y="0"/>
                  </a:lnTo>
                  <a:cubicBezTo>
                    <a:pt x="1368392" y="0"/>
                    <a:pt x="1386992" y="7704"/>
                    <a:pt x="1400705" y="21417"/>
                  </a:cubicBezTo>
                  <a:cubicBezTo>
                    <a:pt x="1414418" y="35131"/>
                    <a:pt x="1422122" y="53730"/>
                    <a:pt x="1422122" y="73123"/>
                  </a:cubicBezTo>
                  <a:lnTo>
                    <a:pt x="1422122" y="1034058"/>
                  </a:lnTo>
                  <a:cubicBezTo>
                    <a:pt x="1422122" y="1074443"/>
                    <a:pt x="1389384" y="1107181"/>
                    <a:pt x="1348999" y="1107181"/>
                  </a:cubicBezTo>
                  <a:lnTo>
                    <a:pt x="73123" y="1107181"/>
                  </a:lnTo>
                  <a:cubicBezTo>
                    <a:pt x="53730" y="1107181"/>
                    <a:pt x="35131" y="1099477"/>
                    <a:pt x="21417" y="1085764"/>
                  </a:cubicBezTo>
                  <a:cubicBezTo>
                    <a:pt x="7704" y="1072051"/>
                    <a:pt x="0" y="1053451"/>
                    <a:pt x="0" y="1034058"/>
                  </a:cubicBezTo>
                  <a:lnTo>
                    <a:pt x="0" y="73123"/>
                  </a:lnTo>
                  <a:cubicBezTo>
                    <a:pt x="0" y="53730"/>
                    <a:pt x="7704" y="35131"/>
                    <a:pt x="21417" y="21417"/>
                  </a:cubicBezTo>
                  <a:cubicBezTo>
                    <a:pt x="35131" y="7704"/>
                    <a:pt x="53730" y="0"/>
                    <a:pt x="73123" y="0"/>
                  </a:cubicBezTo>
                  <a:close/>
                </a:path>
              </a:pathLst>
            </a:custGeom>
            <a:solidFill>
              <a:srgbClr val="AAD63E"/>
            </a:solidFill>
          </p:spPr>
        </p:sp>
        <p:sp>
          <p:nvSpPr>
            <p:cNvPr name="TextBox 23" id="23"/>
            <p:cNvSpPr txBox="true"/>
            <p:nvPr/>
          </p:nvSpPr>
          <p:spPr>
            <a:xfrm>
              <a:off x="0" y="-66675"/>
              <a:ext cx="1422122" cy="1173856"/>
            </a:xfrm>
            <a:prstGeom prst="rect">
              <a:avLst/>
            </a:prstGeom>
          </p:spPr>
          <p:txBody>
            <a:bodyPr anchor="ctr" rtlCol="false" tIns="50800" lIns="50800" bIns="50800" rIns="50800"/>
            <a:lstStyle/>
            <a:p>
              <a:pPr algn="ctr">
                <a:lnSpc>
                  <a:spcPts val="3380"/>
                </a:lnSpc>
              </a:pPr>
            </a:p>
          </p:txBody>
        </p:sp>
      </p:grpSp>
      <p:sp>
        <p:nvSpPr>
          <p:cNvPr name="TextBox 24" id="24"/>
          <p:cNvSpPr txBox="true"/>
          <p:nvPr/>
        </p:nvSpPr>
        <p:spPr>
          <a:xfrm rot="0">
            <a:off x="12060349" y="5784969"/>
            <a:ext cx="4590361" cy="3905250"/>
          </a:xfrm>
          <a:prstGeom prst="rect">
            <a:avLst/>
          </a:prstGeom>
        </p:spPr>
        <p:txBody>
          <a:bodyPr anchor="t" rtlCol="false" tIns="0" lIns="0" bIns="0" rIns="0">
            <a:spAutoFit/>
          </a:bodyPr>
          <a:lstStyle/>
          <a:p>
            <a:pPr algn="ctr" marL="553801" indent="-276901" lvl="1">
              <a:lnSpc>
                <a:spcPts val="3078"/>
              </a:lnSpc>
              <a:buFont typeface="Arial"/>
              <a:buChar char="•"/>
            </a:pPr>
            <a:r>
              <a:rPr lang="en-US" sz="2565" spc="-207">
                <a:solidFill>
                  <a:srgbClr val="304DB4"/>
                </a:solidFill>
                <a:latin typeface="Montserrat"/>
                <a:ea typeface="Montserrat"/>
                <a:cs typeface="Montserrat"/>
                <a:sym typeface="Montserrat"/>
              </a:rPr>
              <a:t>Cout eleve des innondations pour les petits exploitants.</a:t>
            </a:r>
          </a:p>
          <a:p>
            <a:pPr algn="ctr" marL="553801" indent="-276901" lvl="1">
              <a:lnSpc>
                <a:spcPts val="3078"/>
              </a:lnSpc>
              <a:buFont typeface="Arial"/>
              <a:buChar char="•"/>
            </a:pPr>
            <a:r>
              <a:rPr lang="en-US" sz="2565" spc="-207">
                <a:solidFill>
                  <a:srgbClr val="304DB4"/>
                </a:solidFill>
                <a:latin typeface="Montserrat"/>
                <a:ea typeface="Montserrat"/>
                <a:cs typeface="Montserrat"/>
                <a:sym typeface="Montserrat"/>
              </a:rPr>
              <a:t>Resistance au changement  et faible alphabetisation rurale.</a:t>
            </a:r>
          </a:p>
          <a:p>
            <a:pPr algn="ctr" marL="553801" indent="-276901" lvl="1">
              <a:lnSpc>
                <a:spcPts val="3078"/>
              </a:lnSpc>
              <a:buFont typeface="Arial"/>
              <a:buChar char="•"/>
            </a:pPr>
            <a:r>
              <a:rPr lang="en-US" sz="2565" spc="-207">
                <a:solidFill>
                  <a:srgbClr val="304DB4"/>
                </a:solidFill>
                <a:latin typeface="Montserrat"/>
                <a:ea typeface="Montserrat"/>
                <a:cs typeface="Montserrat"/>
                <a:sym typeface="Montserrat"/>
              </a:rPr>
              <a:t>Presence d’entreprisesnconccurentes sur le marché concurrentes (Bioani, ASFA,Investiv,Jool international)</a:t>
            </a:r>
          </a:p>
        </p:txBody>
      </p:sp>
      <p:grpSp>
        <p:nvGrpSpPr>
          <p:cNvPr name="Group 25" id="25"/>
          <p:cNvGrpSpPr/>
          <p:nvPr/>
        </p:nvGrpSpPr>
        <p:grpSpPr>
          <a:xfrm rot="0">
            <a:off x="12627269" y="5071573"/>
            <a:ext cx="3556578" cy="713396"/>
            <a:chOff x="0" y="0"/>
            <a:chExt cx="936712" cy="187890"/>
          </a:xfrm>
        </p:grpSpPr>
        <p:sp>
          <p:nvSpPr>
            <p:cNvPr name="Freeform 26" id="26"/>
            <p:cNvSpPr/>
            <p:nvPr/>
          </p:nvSpPr>
          <p:spPr>
            <a:xfrm flipH="false" flipV="false" rot="0">
              <a:off x="0" y="0"/>
              <a:ext cx="936712" cy="187890"/>
            </a:xfrm>
            <a:custGeom>
              <a:avLst/>
              <a:gdLst/>
              <a:ahLst/>
              <a:cxnLst/>
              <a:rect r="r" b="b" t="t" l="l"/>
              <a:pathLst>
                <a:path h="187890" w="936712">
                  <a:moveTo>
                    <a:pt x="93945" y="0"/>
                  </a:moveTo>
                  <a:lnTo>
                    <a:pt x="842767" y="0"/>
                  </a:lnTo>
                  <a:cubicBezTo>
                    <a:pt x="894651" y="0"/>
                    <a:pt x="936712" y="42061"/>
                    <a:pt x="936712" y="93945"/>
                  </a:cubicBezTo>
                  <a:lnTo>
                    <a:pt x="936712" y="93945"/>
                  </a:lnTo>
                  <a:cubicBezTo>
                    <a:pt x="936712" y="145830"/>
                    <a:pt x="894651" y="187890"/>
                    <a:pt x="842767" y="187890"/>
                  </a:cubicBezTo>
                  <a:lnTo>
                    <a:pt x="93945" y="187890"/>
                  </a:lnTo>
                  <a:cubicBezTo>
                    <a:pt x="42061" y="187890"/>
                    <a:pt x="0" y="145830"/>
                    <a:pt x="0" y="93945"/>
                  </a:cubicBezTo>
                  <a:lnTo>
                    <a:pt x="0" y="93945"/>
                  </a:lnTo>
                  <a:cubicBezTo>
                    <a:pt x="0" y="42061"/>
                    <a:pt x="42061" y="0"/>
                    <a:pt x="93945" y="0"/>
                  </a:cubicBezTo>
                  <a:close/>
                </a:path>
              </a:pathLst>
            </a:custGeom>
            <a:solidFill>
              <a:srgbClr val="304DB4"/>
            </a:solidFill>
          </p:spPr>
        </p:sp>
        <p:sp>
          <p:nvSpPr>
            <p:cNvPr name="TextBox 27" id="27"/>
            <p:cNvSpPr txBox="true"/>
            <p:nvPr/>
          </p:nvSpPr>
          <p:spPr>
            <a:xfrm>
              <a:off x="0" y="-66675"/>
              <a:ext cx="936712" cy="254565"/>
            </a:xfrm>
            <a:prstGeom prst="rect">
              <a:avLst/>
            </a:prstGeom>
          </p:spPr>
          <p:txBody>
            <a:bodyPr anchor="ctr" rtlCol="false" tIns="50800" lIns="50800" bIns="50800" rIns="50800"/>
            <a:lstStyle/>
            <a:p>
              <a:pPr algn="ctr">
                <a:lnSpc>
                  <a:spcPts val="3380"/>
                </a:lnSpc>
              </a:pPr>
            </a:p>
          </p:txBody>
        </p:sp>
      </p:grpSp>
      <p:sp>
        <p:nvSpPr>
          <p:cNvPr name="TextBox 28" id="28"/>
          <p:cNvSpPr txBox="true"/>
          <p:nvPr/>
        </p:nvSpPr>
        <p:spPr>
          <a:xfrm rot="0">
            <a:off x="12332763" y="5112514"/>
            <a:ext cx="4522877" cy="514350"/>
          </a:xfrm>
          <a:prstGeom prst="rect">
            <a:avLst/>
          </a:prstGeom>
        </p:spPr>
        <p:txBody>
          <a:bodyPr anchor="t" rtlCol="false" tIns="0" lIns="0" bIns="0" rIns="0">
            <a:spAutoFit/>
          </a:bodyPr>
          <a:lstStyle/>
          <a:p>
            <a:pPr algn="ctr">
              <a:lnSpc>
                <a:spcPts val="3839"/>
              </a:lnSpc>
            </a:pPr>
            <a:r>
              <a:rPr lang="en-US" b="true" sz="3199" spc="-259">
                <a:solidFill>
                  <a:srgbClr val="FFFFFF"/>
                </a:solidFill>
                <a:latin typeface="Poppins Bold"/>
                <a:ea typeface="Poppins Bold"/>
                <a:cs typeface="Poppins Bold"/>
                <a:sym typeface="Poppins Bold"/>
              </a:rPr>
              <a:t>Menaces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67800" y="5495089"/>
            <a:ext cx="12948775" cy="3086100"/>
            <a:chOff x="0" y="0"/>
            <a:chExt cx="3410377" cy="812800"/>
          </a:xfrm>
        </p:grpSpPr>
        <p:sp>
          <p:nvSpPr>
            <p:cNvPr name="Freeform 3" id="3"/>
            <p:cNvSpPr/>
            <p:nvPr/>
          </p:nvSpPr>
          <p:spPr>
            <a:xfrm flipH="false" flipV="false" rot="0">
              <a:off x="0" y="0"/>
              <a:ext cx="3410377" cy="812800"/>
            </a:xfrm>
            <a:custGeom>
              <a:avLst/>
              <a:gdLst/>
              <a:ahLst/>
              <a:cxnLst/>
              <a:rect r="r" b="b" t="t" l="l"/>
              <a:pathLst>
                <a:path h="812800" w="3410377">
                  <a:moveTo>
                    <a:pt x="59789" y="0"/>
                  </a:moveTo>
                  <a:lnTo>
                    <a:pt x="3350588" y="0"/>
                  </a:lnTo>
                  <a:cubicBezTo>
                    <a:pt x="3383609" y="0"/>
                    <a:pt x="3410377" y="26768"/>
                    <a:pt x="3410377" y="59789"/>
                  </a:cubicBezTo>
                  <a:lnTo>
                    <a:pt x="3410377" y="753011"/>
                  </a:lnTo>
                  <a:cubicBezTo>
                    <a:pt x="3410377" y="768868"/>
                    <a:pt x="3404078" y="784076"/>
                    <a:pt x="3392865" y="795288"/>
                  </a:cubicBezTo>
                  <a:cubicBezTo>
                    <a:pt x="3381653" y="806501"/>
                    <a:pt x="3366445" y="812800"/>
                    <a:pt x="3350588" y="812800"/>
                  </a:cubicBezTo>
                  <a:lnTo>
                    <a:pt x="59789" y="812800"/>
                  </a:lnTo>
                  <a:cubicBezTo>
                    <a:pt x="26768" y="812800"/>
                    <a:pt x="0" y="786032"/>
                    <a:pt x="0" y="753011"/>
                  </a:cubicBezTo>
                  <a:lnTo>
                    <a:pt x="0" y="59789"/>
                  </a:lnTo>
                  <a:cubicBezTo>
                    <a:pt x="0" y="26768"/>
                    <a:pt x="26768" y="0"/>
                    <a:pt x="59789" y="0"/>
                  </a:cubicBezTo>
                  <a:close/>
                </a:path>
              </a:pathLst>
            </a:custGeom>
            <a:solidFill>
              <a:srgbClr val="AAD63E"/>
            </a:solidFill>
          </p:spPr>
        </p:sp>
        <p:sp>
          <p:nvSpPr>
            <p:cNvPr name="TextBox 4" id="4"/>
            <p:cNvSpPr txBox="true"/>
            <p:nvPr/>
          </p:nvSpPr>
          <p:spPr>
            <a:xfrm>
              <a:off x="0" y="-66675"/>
              <a:ext cx="3410377" cy="879475"/>
            </a:xfrm>
            <a:prstGeom prst="rect">
              <a:avLst/>
            </a:prstGeom>
          </p:spPr>
          <p:txBody>
            <a:bodyPr anchor="ctr" rtlCol="false" tIns="50800" lIns="50800" bIns="50800" rIns="50800"/>
            <a:lstStyle/>
            <a:p>
              <a:pPr algn="ctr">
                <a:lnSpc>
                  <a:spcPts val="3380"/>
                </a:lnSpc>
              </a:pPr>
            </a:p>
          </p:txBody>
        </p:sp>
      </p:grpSp>
      <p:grpSp>
        <p:nvGrpSpPr>
          <p:cNvPr name="Group 5" id="5"/>
          <p:cNvGrpSpPr/>
          <p:nvPr/>
        </p:nvGrpSpPr>
        <p:grpSpPr>
          <a:xfrm rot="0">
            <a:off x="10286404" y="1310208"/>
            <a:ext cx="6628850" cy="66288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38150" cap="sq">
              <a:solidFill>
                <a:srgbClr val="304DB4"/>
              </a:solid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753317" y="1777120"/>
            <a:ext cx="5695025" cy="569502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06" t="0" r="-24906" b="0"/>
              </a:stretch>
            </a:blipFill>
            <a:ln w="390525" cap="sq">
              <a:solidFill>
                <a:srgbClr val="FFFFFF"/>
              </a:solidFill>
              <a:prstDash val="solid"/>
              <a:miter/>
            </a:ln>
          </p:spPr>
        </p:sp>
      </p:grpSp>
      <p:sp>
        <p:nvSpPr>
          <p:cNvPr name="Freeform 10" id="10"/>
          <p:cNvSpPr/>
          <p:nvPr/>
        </p:nvSpPr>
        <p:spPr>
          <a:xfrm flipH="false" flipV="false" rot="0">
            <a:off x="614959" y="-195695"/>
            <a:ext cx="5482382" cy="2731640"/>
          </a:xfrm>
          <a:custGeom>
            <a:avLst/>
            <a:gdLst/>
            <a:ahLst/>
            <a:cxnLst/>
            <a:rect r="r" b="b" t="t" l="l"/>
            <a:pathLst>
              <a:path h="2731640" w="5482382">
                <a:moveTo>
                  <a:pt x="0" y="0"/>
                </a:moveTo>
                <a:lnTo>
                  <a:pt x="5482381" y="0"/>
                </a:lnTo>
                <a:lnTo>
                  <a:pt x="5482381" y="2731640"/>
                </a:lnTo>
                <a:lnTo>
                  <a:pt x="0" y="2731640"/>
                </a:lnTo>
                <a:lnTo>
                  <a:pt x="0" y="0"/>
                </a:lnTo>
                <a:close/>
              </a:path>
            </a:pathLst>
          </a:custGeom>
          <a:blipFill>
            <a:blip r:embed="rId3"/>
            <a:stretch>
              <a:fillRect l="0" t="0" r="0" b="0"/>
            </a:stretch>
          </a:blipFill>
        </p:spPr>
      </p:sp>
      <p:sp>
        <p:nvSpPr>
          <p:cNvPr name="TextBox 11" id="11"/>
          <p:cNvSpPr txBox="true"/>
          <p:nvPr/>
        </p:nvSpPr>
        <p:spPr>
          <a:xfrm rot="0">
            <a:off x="1451410" y="885825"/>
            <a:ext cx="7414972" cy="901700"/>
          </a:xfrm>
          <a:prstGeom prst="rect">
            <a:avLst/>
          </a:prstGeom>
        </p:spPr>
        <p:txBody>
          <a:bodyPr anchor="t" rtlCol="false" tIns="0" lIns="0" bIns="0" rIns="0">
            <a:spAutoFit/>
          </a:bodyPr>
          <a:lstStyle/>
          <a:p>
            <a:pPr algn="l">
              <a:lnSpc>
                <a:spcPts val="7000"/>
              </a:lnSpc>
            </a:pPr>
            <a:r>
              <a:rPr lang="en-US" sz="5000" spc="-405" b="true">
                <a:solidFill>
                  <a:srgbClr val="AAD63E"/>
                </a:solidFill>
                <a:latin typeface="Poppins Bold"/>
                <a:ea typeface="Poppins Bold"/>
                <a:cs typeface="Poppins Bold"/>
                <a:sym typeface="Poppins Bold"/>
              </a:rPr>
              <a:t>La portée de notre projet  </a:t>
            </a:r>
          </a:p>
        </p:txBody>
      </p:sp>
      <p:sp>
        <p:nvSpPr>
          <p:cNvPr name="TextBox 12" id="12"/>
          <p:cNvSpPr txBox="true"/>
          <p:nvPr/>
        </p:nvSpPr>
        <p:spPr>
          <a:xfrm rot="0">
            <a:off x="1028700" y="2161339"/>
            <a:ext cx="6568505" cy="66770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Nos principaux fournisseurs  sont les labo comme fablab pour l’equipement electronique. Pour l’instant, ils sont en position dominante.</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Pour choisir notre solution, la clientele a demandé à ce que notre dispositif puisse les aider  à faire un rendement pour leur serre.</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Il existe ds solutions alternatives avec des entreprises comme  ASFA qui est et Serre Ivoire mais nous nous jouons sur le fait que nous  rentabilisons notre investissement post recolte ce qui est un grand avantage. </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La ferme Ivada de l’entreprise NASSOPRESSE est une reference dans la region de la Mé Elle exploite une serre de 510 m² . La Serre Ivoire se positionne comme leader en fabrication et installation de serres modernes en Côte d'Ivoire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42521" y="0"/>
            <a:ext cx="9555892" cy="10287000"/>
            <a:chOff x="0" y="0"/>
            <a:chExt cx="2516778" cy="2709333"/>
          </a:xfrm>
        </p:grpSpPr>
        <p:sp>
          <p:nvSpPr>
            <p:cNvPr name="Freeform 3" id="3"/>
            <p:cNvSpPr/>
            <p:nvPr/>
          </p:nvSpPr>
          <p:spPr>
            <a:xfrm flipH="false" flipV="false" rot="0">
              <a:off x="0" y="0"/>
              <a:ext cx="2516778" cy="2709333"/>
            </a:xfrm>
            <a:custGeom>
              <a:avLst/>
              <a:gdLst/>
              <a:ahLst/>
              <a:cxnLst/>
              <a:rect r="r" b="b" t="t" l="l"/>
              <a:pathLst>
                <a:path h="2709333" w="2516778">
                  <a:moveTo>
                    <a:pt x="81017" y="0"/>
                  </a:moveTo>
                  <a:lnTo>
                    <a:pt x="2435761" y="0"/>
                  </a:lnTo>
                  <a:cubicBezTo>
                    <a:pt x="2480506" y="0"/>
                    <a:pt x="2516778" y="36273"/>
                    <a:pt x="2516778" y="81017"/>
                  </a:cubicBezTo>
                  <a:lnTo>
                    <a:pt x="2516778" y="2628316"/>
                  </a:lnTo>
                  <a:cubicBezTo>
                    <a:pt x="2516778" y="2673061"/>
                    <a:pt x="2480506" y="2709333"/>
                    <a:pt x="2435761" y="2709333"/>
                  </a:cubicBezTo>
                  <a:lnTo>
                    <a:pt x="81017" y="2709333"/>
                  </a:lnTo>
                  <a:cubicBezTo>
                    <a:pt x="36273" y="2709333"/>
                    <a:pt x="0" y="2673061"/>
                    <a:pt x="0" y="2628316"/>
                  </a:cubicBezTo>
                  <a:lnTo>
                    <a:pt x="0" y="81017"/>
                  </a:lnTo>
                  <a:cubicBezTo>
                    <a:pt x="0" y="36273"/>
                    <a:pt x="36273" y="0"/>
                    <a:pt x="81017" y="0"/>
                  </a:cubicBezTo>
                  <a:close/>
                </a:path>
              </a:pathLst>
            </a:custGeom>
            <a:solidFill>
              <a:srgbClr val="304DB4"/>
            </a:solidFill>
          </p:spPr>
        </p:sp>
        <p:sp>
          <p:nvSpPr>
            <p:cNvPr name="TextBox 4" id="4"/>
            <p:cNvSpPr txBox="true"/>
            <p:nvPr/>
          </p:nvSpPr>
          <p:spPr>
            <a:xfrm>
              <a:off x="0" y="-66675"/>
              <a:ext cx="2516778" cy="2776008"/>
            </a:xfrm>
            <a:prstGeom prst="rect">
              <a:avLst/>
            </a:prstGeom>
          </p:spPr>
          <p:txBody>
            <a:bodyPr anchor="ctr" rtlCol="false" tIns="50800" lIns="50800" bIns="50800" rIns="50800"/>
            <a:lstStyle/>
            <a:p>
              <a:pPr algn="ctr">
                <a:lnSpc>
                  <a:spcPts val="3380"/>
                </a:lnSpc>
              </a:pPr>
            </a:p>
          </p:txBody>
        </p:sp>
      </p:grpSp>
      <p:grpSp>
        <p:nvGrpSpPr>
          <p:cNvPr name="Group 5" id="5"/>
          <p:cNvGrpSpPr/>
          <p:nvPr/>
        </p:nvGrpSpPr>
        <p:grpSpPr>
          <a:xfrm rot="0">
            <a:off x="11130444" y="1334312"/>
            <a:ext cx="6062181" cy="60621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63E"/>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380"/>
                </a:lnSpc>
              </a:pPr>
            </a:p>
          </p:txBody>
        </p:sp>
      </p:grpSp>
      <p:grpSp>
        <p:nvGrpSpPr>
          <p:cNvPr name="Group 8" id="8"/>
          <p:cNvGrpSpPr/>
          <p:nvPr/>
        </p:nvGrpSpPr>
        <p:grpSpPr>
          <a:xfrm rot="0">
            <a:off x="11539632" y="1778164"/>
            <a:ext cx="5243805" cy="52438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471" t="0" r="-25471" b="0"/>
              </a:stretch>
            </a:blipFill>
            <a:ln w="390525" cap="sq">
              <a:solidFill>
                <a:srgbClr val="FFFFFF"/>
              </a:solidFill>
              <a:prstDash val="solid"/>
              <a:miter/>
            </a:ln>
          </p:spPr>
        </p:sp>
      </p:grpSp>
      <p:sp>
        <p:nvSpPr>
          <p:cNvPr name="Freeform 10" id="10"/>
          <p:cNvSpPr/>
          <p:nvPr/>
        </p:nvSpPr>
        <p:spPr>
          <a:xfrm flipH="false" flipV="false" rot="0">
            <a:off x="182400" y="89348"/>
            <a:ext cx="5482382" cy="2731640"/>
          </a:xfrm>
          <a:custGeom>
            <a:avLst/>
            <a:gdLst/>
            <a:ahLst/>
            <a:cxnLst/>
            <a:rect r="r" b="b" t="t" l="l"/>
            <a:pathLst>
              <a:path h="2731640" w="5482382">
                <a:moveTo>
                  <a:pt x="0" y="0"/>
                </a:moveTo>
                <a:lnTo>
                  <a:pt x="5482382" y="0"/>
                </a:lnTo>
                <a:lnTo>
                  <a:pt x="5482382" y="2731640"/>
                </a:lnTo>
                <a:lnTo>
                  <a:pt x="0" y="2731640"/>
                </a:lnTo>
                <a:lnTo>
                  <a:pt x="0" y="0"/>
                </a:lnTo>
                <a:close/>
              </a:path>
            </a:pathLst>
          </a:custGeom>
          <a:blipFill>
            <a:blip r:embed="rId3"/>
            <a:stretch>
              <a:fillRect l="0" t="0" r="0" b="0"/>
            </a:stretch>
          </a:blipFill>
        </p:spPr>
      </p:sp>
      <p:sp>
        <p:nvSpPr>
          <p:cNvPr name="TextBox 11" id="11"/>
          <p:cNvSpPr txBox="true"/>
          <p:nvPr/>
        </p:nvSpPr>
        <p:spPr>
          <a:xfrm rot="0">
            <a:off x="2241392" y="1246478"/>
            <a:ext cx="8464843" cy="910971"/>
          </a:xfrm>
          <a:prstGeom prst="rect">
            <a:avLst/>
          </a:prstGeom>
        </p:spPr>
        <p:txBody>
          <a:bodyPr anchor="t" rtlCol="false" tIns="0" lIns="0" bIns="0" rIns="0">
            <a:spAutoFit/>
          </a:bodyPr>
          <a:lstStyle/>
          <a:p>
            <a:pPr algn="l">
              <a:lnSpc>
                <a:spcPts val="7013"/>
              </a:lnSpc>
            </a:pPr>
            <a:r>
              <a:rPr lang="en-US" sz="5009" spc="-405" b="true">
                <a:solidFill>
                  <a:srgbClr val="304DB4"/>
                </a:solidFill>
                <a:latin typeface="Poppins Bold"/>
                <a:ea typeface="Poppins Bold"/>
                <a:cs typeface="Poppins Bold"/>
                <a:sym typeface="Poppins Bold"/>
              </a:rPr>
              <a:t>Strategie Marketing</a:t>
            </a:r>
          </a:p>
        </p:txBody>
      </p:sp>
      <p:sp>
        <p:nvSpPr>
          <p:cNvPr name="TextBox 12" id="12"/>
          <p:cNvSpPr txBox="true"/>
          <p:nvPr/>
        </p:nvSpPr>
        <p:spPr>
          <a:xfrm rot="0">
            <a:off x="1851861" y="2726194"/>
            <a:ext cx="6114648" cy="66770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Notre principale clientèle sont les cultivateurs et les agriculteurs du nord car les conditions pour les cultures de tomate dans cette zone de savane est très défavorable.</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 Notre dispositif vient resoudre le probleme de  production de culture dans le nord . Notre tarifcation se fait post-po=roduction ce qui est un grand avantage pour les agriculteurs</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Nos canaux de distributions sont principalement la Radio,  au travers de salon dédiée à l’agriculture mais aussi par les reseaux sociaux.</a:t>
            </a:r>
          </a:p>
          <a:p>
            <a:pPr algn="just" marL="539749" indent="-269875" lvl="1">
              <a:lnSpc>
                <a:spcPts val="2999"/>
              </a:lnSpc>
              <a:buFont typeface="Arial"/>
              <a:buChar char="•"/>
            </a:pPr>
            <a:r>
              <a:rPr lang="en-US" sz="2499" spc="-202">
                <a:solidFill>
                  <a:srgbClr val="304DB4"/>
                </a:solidFill>
                <a:latin typeface="Montserrat"/>
                <a:ea typeface="Montserrat"/>
                <a:cs typeface="Montserrat"/>
                <a:sym typeface="Montserrat"/>
              </a:rPr>
              <a:t>Notre tarification se fait post-recolte pour permetrre un suivi avec le cultivateur et nous garantir de la sureté de notre produit.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65" y="0"/>
            <a:ext cx="5482382" cy="2731640"/>
          </a:xfrm>
          <a:custGeom>
            <a:avLst/>
            <a:gdLst/>
            <a:ahLst/>
            <a:cxnLst/>
            <a:rect r="r" b="b" t="t" l="l"/>
            <a:pathLst>
              <a:path h="2731640" w="5482382">
                <a:moveTo>
                  <a:pt x="0" y="0"/>
                </a:moveTo>
                <a:lnTo>
                  <a:pt x="5482381" y="0"/>
                </a:lnTo>
                <a:lnTo>
                  <a:pt x="5482381" y="2731640"/>
                </a:lnTo>
                <a:lnTo>
                  <a:pt x="0" y="2731640"/>
                </a:lnTo>
                <a:lnTo>
                  <a:pt x="0" y="0"/>
                </a:lnTo>
                <a:close/>
              </a:path>
            </a:pathLst>
          </a:custGeom>
          <a:blipFill>
            <a:blip r:embed="rId2"/>
            <a:stretch>
              <a:fillRect l="0" t="0" r="0" b="0"/>
            </a:stretch>
          </a:blipFill>
        </p:spPr>
      </p:sp>
      <p:sp>
        <p:nvSpPr>
          <p:cNvPr name="Freeform 3" id="3"/>
          <p:cNvSpPr/>
          <p:nvPr/>
        </p:nvSpPr>
        <p:spPr>
          <a:xfrm flipH="false" flipV="false" rot="0">
            <a:off x="1881850" y="1993416"/>
            <a:ext cx="15089030" cy="6300168"/>
          </a:xfrm>
          <a:custGeom>
            <a:avLst/>
            <a:gdLst/>
            <a:ahLst/>
            <a:cxnLst/>
            <a:rect r="r" b="b" t="t" l="l"/>
            <a:pathLst>
              <a:path h="6300168" w="15089030">
                <a:moveTo>
                  <a:pt x="0" y="0"/>
                </a:moveTo>
                <a:lnTo>
                  <a:pt x="15089031" y="0"/>
                </a:lnTo>
                <a:lnTo>
                  <a:pt x="15089031" y="6300168"/>
                </a:lnTo>
                <a:lnTo>
                  <a:pt x="0" y="6300168"/>
                </a:lnTo>
                <a:lnTo>
                  <a:pt x="0" y="0"/>
                </a:lnTo>
                <a:close/>
              </a:path>
            </a:pathLst>
          </a:custGeom>
          <a:blipFill>
            <a:blip r:embed="rId3"/>
            <a:stretch>
              <a:fillRect l="0" t="-6214" r="0" b="-6214"/>
            </a:stretch>
          </a:blipFill>
        </p:spPr>
      </p:sp>
      <p:sp>
        <p:nvSpPr>
          <p:cNvPr name="TextBox 4" id="4"/>
          <p:cNvSpPr txBox="true"/>
          <p:nvPr/>
        </p:nvSpPr>
        <p:spPr>
          <a:xfrm rot="0">
            <a:off x="5795540" y="853057"/>
            <a:ext cx="7493402" cy="892175"/>
          </a:xfrm>
          <a:prstGeom prst="rect">
            <a:avLst/>
          </a:prstGeom>
        </p:spPr>
        <p:txBody>
          <a:bodyPr anchor="t" rtlCol="false" tIns="0" lIns="0" bIns="0" rIns="0">
            <a:spAutoFit/>
          </a:bodyPr>
          <a:lstStyle/>
          <a:p>
            <a:pPr algn="l">
              <a:lnSpc>
                <a:spcPts val="6999"/>
              </a:lnSpc>
            </a:pPr>
            <a:r>
              <a:rPr lang="en-US" sz="4999" spc="-404" b="true">
                <a:solidFill>
                  <a:srgbClr val="304DB4"/>
                </a:solidFill>
                <a:latin typeface="Poppins Bold"/>
                <a:ea typeface="Poppins Bold"/>
                <a:cs typeface="Poppins Bold"/>
                <a:sym typeface="Poppins Bold"/>
              </a:rPr>
              <a:t>Prototypage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0979" y="0"/>
            <a:ext cx="5482382" cy="2731640"/>
          </a:xfrm>
          <a:custGeom>
            <a:avLst/>
            <a:gdLst/>
            <a:ahLst/>
            <a:cxnLst/>
            <a:rect r="r" b="b" t="t" l="l"/>
            <a:pathLst>
              <a:path h="2731640" w="5482382">
                <a:moveTo>
                  <a:pt x="0" y="0"/>
                </a:moveTo>
                <a:lnTo>
                  <a:pt x="5482382" y="0"/>
                </a:lnTo>
                <a:lnTo>
                  <a:pt x="5482382" y="2731640"/>
                </a:lnTo>
                <a:lnTo>
                  <a:pt x="0" y="2731640"/>
                </a:lnTo>
                <a:lnTo>
                  <a:pt x="0" y="0"/>
                </a:lnTo>
                <a:close/>
              </a:path>
            </a:pathLst>
          </a:custGeom>
          <a:blipFill>
            <a:blip r:embed="rId2"/>
            <a:stretch>
              <a:fillRect l="0" t="0" r="0" b="0"/>
            </a:stretch>
          </a:blipFill>
        </p:spPr>
      </p:sp>
      <p:sp>
        <p:nvSpPr>
          <p:cNvPr name="Freeform 3" id="3"/>
          <p:cNvSpPr/>
          <p:nvPr/>
        </p:nvSpPr>
        <p:spPr>
          <a:xfrm flipH="false" flipV="false" rot="0">
            <a:off x="8711641" y="2327023"/>
            <a:ext cx="9346966" cy="5907493"/>
          </a:xfrm>
          <a:custGeom>
            <a:avLst/>
            <a:gdLst/>
            <a:ahLst/>
            <a:cxnLst/>
            <a:rect r="r" b="b" t="t" l="l"/>
            <a:pathLst>
              <a:path h="5907493" w="9346966">
                <a:moveTo>
                  <a:pt x="0" y="0"/>
                </a:moveTo>
                <a:lnTo>
                  <a:pt x="9346966" y="0"/>
                </a:lnTo>
                <a:lnTo>
                  <a:pt x="9346966" y="5907492"/>
                </a:lnTo>
                <a:lnTo>
                  <a:pt x="0" y="5907492"/>
                </a:lnTo>
                <a:lnTo>
                  <a:pt x="0" y="0"/>
                </a:lnTo>
                <a:close/>
              </a:path>
            </a:pathLst>
          </a:custGeom>
          <a:blipFill>
            <a:blip r:embed="rId3"/>
            <a:stretch>
              <a:fillRect l="0" t="0" r="0" b="0"/>
            </a:stretch>
          </a:blipFill>
        </p:spPr>
      </p:sp>
      <p:sp>
        <p:nvSpPr>
          <p:cNvPr name="TextBox 4" id="4"/>
          <p:cNvSpPr txBox="true"/>
          <p:nvPr/>
        </p:nvSpPr>
        <p:spPr>
          <a:xfrm rot="0">
            <a:off x="4304042" y="1232470"/>
            <a:ext cx="7493402" cy="892175"/>
          </a:xfrm>
          <a:prstGeom prst="rect">
            <a:avLst/>
          </a:prstGeom>
        </p:spPr>
        <p:txBody>
          <a:bodyPr anchor="t" rtlCol="false" tIns="0" lIns="0" bIns="0" rIns="0">
            <a:spAutoFit/>
          </a:bodyPr>
          <a:lstStyle/>
          <a:p>
            <a:pPr algn="l">
              <a:lnSpc>
                <a:spcPts val="6999"/>
              </a:lnSpc>
            </a:pPr>
            <a:r>
              <a:rPr lang="en-US" sz="4999" spc="-404" b="true">
                <a:solidFill>
                  <a:srgbClr val="304DB4"/>
                </a:solidFill>
                <a:latin typeface="Poppins Bold"/>
                <a:ea typeface="Poppins Bold"/>
                <a:cs typeface="Poppins Bold"/>
                <a:sym typeface="Poppins Bold"/>
              </a:rPr>
              <a:t>Prototypage</a:t>
            </a:r>
          </a:p>
        </p:txBody>
      </p:sp>
      <p:sp>
        <p:nvSpPr>
          <p:cNvPr name="TextBox 5" id="5"/>
          <p:cNvSpPr txBox="true"/>
          <p:nvPr/>
        </p:nvSpPr>
        <p:spPr>
          <a:xfrm rot="0">
            <a:off x="1567679" y="2731640"/>
            <a:ext cx="6483064" cy="5907854"/>
          </a:xfrm>
          <a:prstGeom prst="rect">
            <a:avLst/>
          </a:prstGeom>
        </p:spPr>
        <p:txBody>
          <a:bodyPr anchor="t" rtlCol="false" tIns="0" lIns="0" bIns="0" rIns="0">
            <a:spAutoFit/>
          </a:bodyPr>
          <a:lstStyle/>
          <a:p>
            <a:pPr algn="just" marL="572270" indent="-286135" lvl="1">
              <a:lnSpc>
                <a:spcPts val="3180"/>
              </a:lnSpc>
              <a:buFont typeface="Arial"/>
              <a:buChar char="•"/>
            </a:pPr>
            <a:r>
              <a:rPr lang="en-US" sz="2650" spc="-214">
                <a:solidFill>
                  <a:srgbClr val="304DB4"/>
                </a:solidFill>
                <a:latin typeface="Montserrat"/>
                <a:ea typeface="Montserrat"/>
                <a:cs typeface="Montserrat"/>
                <a:sym typeface="Montserrat"/>
              </a:rPr>
              <a:t>Pour notre dispositif, nous avons utilisés des capteurs de température et d’hummidité, une pompe à eau, une batterie, un capteur d’humidité du sol, un ventilateur et une led .</a:t>
            </a:r>
          </a:p>
          <a:p>
            <a:pPr algn="just" marL="572270" indent="-286135" lvl="1">
              <a:lnSpc>
                <a:spcPts val="3180"/>
              </a:lnSpc>
              <a:buFont typeface="Arial"/>
              <a:buChar char="•"/>
            </a:pPr>
            <a:r>
              <a:rPr lang="en-US" sz="2650" spc="-214">
                <a:solidFill>
                  <a:srgbClr val="304DB4"/>
                </a:solidFill>
                <a:latin typeface="Montserrat"/>
                <a:ea typeface="Montserrat"/>
                <a:cs typeface="Montserrat"/>
                <a:sym typeface="Montserrat"/>
              </a:rPr>
              <a:t> Notre prototype va  arroser les plants de tomate en fonction du capteur d’humidité du sol et en fonction du capteur de temperature et d’humidité, il va allumer ou eteindre le ventilateur . L e ventilateur est sensé refroidir la pièce.</a:t>
            </a:r>
          </a:p>
          <a:p>
            <a:pPr algn="just" marL="572270" indent="-286135" lvl="1">
              <a:lnSpc>
                <a:spcPts val="3180"/>
              </a:lnSpc>
              <a:buFont typeface="Arial"/>
              <a:buChar char="•"/>
            </a:pPr>
            <a:r>
              <a:rPr lang="en-US" sz="2650" spc="-214">
                <a:solidFill>
                  <a:srgbClr val="304DB4"/>
                </a:solidFill>
                <a:latin typeface="Montserrat"/>
                <a:ea typeface="Montserrat"/>
                <a:cs typeface="Montserrat"/>
                <a:sym typeface="Montserrat"/>
              </a:rPr>
              <a:t>Ntre application va permettre de voir en temps réel  les données donc des températures, d’humidité et luminosité.</a:t>
            </a:r>
          </a:p>
          <a:p>
            <a:pPr algn="just">
              <a:lnSpc>
                <a:spcPts val="318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2520" y="0"/>
            <a:ext cx="5482382" cy="2731640"/>
          </a:xfrm>
          <a:custGeom>
            <a:avLst/>
            <a:gdLst/>
            <a:ahLst/>
            <a:cxnLst/>
            <a:rect r="r" b="b" t="t" l="l"/>
            <a:pathLst>
              <a:path h="2731640" w="5482382">
                <a:moveTo>
                  <a:pt x="0" y="0"/>
                </a:moveTo>
                <a:lnTo>
                  <a:pt x="5482382" y="0"/>
                </a:lnTo>
                <a:lnTo>
                  <a:pt x="5482382" y="2731640"/>
                </a:lnTo>
                <a:lnTo>
                  <a:pt x="0" y="2731640"/>
                </a:lnTo>
                <a:lnTo>
                  <a:pt x="0" y="0"/>
                </a:lnTo>
                <a:close/>
              </a:path>
            </a:pathLst>
          </a:custGeom>
          <a:blipFill>
            <a:blip r:embed="rId2"/>
            <a:stretch>
              <a:fillRect l="0" t="0" r="0" b="0"/>
            </a:stretch>
          </a:blipFill>
        </p:spPr>
      </p:sp>
      <p:sp>
        <p:nvSpPr>
          <p:cNvPr name="TextBox 3" id="3"/>
          <p:cNvSpPr txBox="true"/>
          <p:nvPr/>
        </p:nvSpPr>
        <p:spPr>
          <a:xfrm rot="0">
            <a:off x="10139202" y="1906311"/>
            <a:ext cx="7254448" cy="2889398"/>
          </a:xfrm>
          <a:prstGeom prst="rect">
            <a:avLst/>
          </a:prstGeom>
        </p:spPr>
        <p:txBody>
          <a:bodyPr anchor="t" rtlCol="false" tIns="0" lIns="0" bIns="0" rIns="0">
            <a:spAutoFit/>
          </a:bodyPr>
          <a:lstStyle/>
          <a:p>
            <a:pPr algn="l">
              <a:lnSpc>
                <a:spcPts val="22421"/>
              </a:lnSpc>
            </a:pPr>
            <a:r>
              <a:rPr lang="en-US" sz="16015" spc="-1297" b="true">
                <a:solidFill>
                  <a:srgbClr val="FFFFFF"/>
                </a:solidFill>
                <a:latin typeface="Poppins Bold"/>
                <a:ea typeface="Poppins Bold"/>
                <a:cs typeface="Poppins Bold"/>
                <a:sym typeface="Poppins Bold"/>
              </a:rPr>
              <a:t>Future</a:t>
            </a:r>
          </a:p>
        </p:txBody>
      </p:sp>
      <p:sp>
        <p:nvSpPr>
          <p:cNvPr name="TextBox 4" id="4"/>
          <p:cNvSpPr txBox="true"/>
          <p:nvPr/>
        </p:nvSpPr>
        <p:spPr>
          <a:xfrm rot="0">
            <a:off x="10139202" y="6189669"/>
            <a:ext cx="6114648" cy="1104900"/>
          </a:xfrm>
          <a:prstGeom prst="rect">
            <a:avLst/>
          </a:prstGeom>
        </p:spPr>
        <p:txBody>
          <a:bodyPr anchor="t" rtlCol="false" tIns="0" lIns="0" bIns="0" rIns="0">
            <a:spAutoFit/>
          </a:bodyPr>
          <a:lstStyle/>
          <a:p>
            <a:pPr algn="just">
              <a:lnSpc>
                <a:spcPts val="2999"/>
              </a:lnSpc>
            </a:pPr>
            <a:r>
              <a:rPr lang="en-US" sz="2499" spc="-202">
                <a:solidFill>
                  <a:srgbClr val="FFFFFF"/>
                </a:solidFill>
                <a:latin typeface="Montserrat"/>
                <a:ea typeface="Montserrat"/>
                <a:cs typeface="Montserrat"/>
                <a:sym typeface="Montserrat"/>
              </a:rPr>
              <a:t>The future of agriculture will be driven by smart farming, sustainability, and the need to meet the growing global demand for food.</a:t>
            </a:r>
          </a:p>
        </p:txBody>
      </p:sp>
      <p:sp>
        <p:nvSpPr>
          <p:cNvPr name="TextBox 5" id="5"/>
          <p:cNvSpPr txBox="true"/>
          <p:nvPr/>
        </p:nvSpPr>
        <p:spPr>
          <a:xfrm rot="0">
            <a:off x="4400888" y="2731640"/>
            <a:ext cx="6483064" cy="4332426"/>
          </a:xfrm>
          <a:prstGeom prst="rect">
            <a:avLst/>
          </a:prstGeom>
        </p:spPr>
        <p:txBody>
          <a:bodyPr anchor="t" rtlCol="false" tIns="0" lIns="0" bIns="0" rIns="0">
            <a:spAutoFit/>
          </a:bodyPr>
          <a:lstStyle/>
          <a:p>
            <a:pPr algn="just" marL="572270" indent="-286135" lvl="1">
              <a:lnSpc>
                <a:spcPts val="3180"/>
              </a:lnSpc>
              <a:buFont typeface="Arial"/>
              <a:buChar char="•"/>
            </a:pPr>
            <a:r>
              <a:rPr lang="en-US" sz="2650" spc="-214">
                <a:solidFill>
                  <a:srgbClr val="304DB4"/>
                </a:solidFill>
                <a:latin typeface="Montserrat"/>
                <a:ea typeface="Montserrat"/>
                <a:cs typeface="Montserrat"/>
                <a:sym typeface="Montserrat"/>
              </a:rPr>
              <a:t>Notre cible est principalement constittué des cultivateurs et des agriculteurs du nord.</a:t>
            </a:r>
          </a:p>
          <a:p>
            <a:pPr algn="just" marL="572270" indent="-286135" lvl="1">
              <a:lnSpc>
                <a:spcPts val="3180"/>
              </a:lnSpc>
              <a:buFont typeface="Arial"/>
              <a:buChar char="•"/>
            </a:pPr>
            <a:r>
              <a:rPr lang="en-US" sz="2650" spc="-214">
                <a:solidFill>
                  <a:srgbClr val="304DB4"/>
                </a:solidFill>
                <a:latin typeface="Montserrat"/>
                <a:ea typeface="Montserrat"/>
                <a:cs typeface="Montserrat"/>
                <a:sym typeface="Montserrat"/>
              </a:rPr>
              <a:t> Notre prototype repond aus besoins identifées et lors des tes sur les serres de nos clients les resultats ont été concluants.</a:t>
            </a:r>
          </a:p>
          <a:p>
            <a:pPr algn="just" marL="572270" indent="-286135" lvl="1">
              <a:lnSpc>
                <a:spcPts val="3180"/>
              </a:lnSpc>
              <a:buFont typeface="Arial"/>
              <a:buChar char="•"/>
            </a:pPr>
            <a:r>
              <a:rPr lang="en-US" sz="2650" spc="-214">
                <a:solidFill>
                  <a:srgbClr val="304DB4"/>
                </a:solidFill>
                <a:latin typeface="Montserrat"/>
                <a:ea typeface="Montserrat"/>
                <a:cs typeface="Montserrat"/>
                <a:sym typeface="Montserrat"/>
              </a:rPr>
              <a:t>Notre solution est viable a court et a moyen terme car on vise à developper l’agriculture.</a:t>
            </a:r>
          </a:p>
          <a:p>
            <a:pPr algn="just">
              <a:lnSpc>
                <a:spcPts val="3180"/>
              </a:lnSpc>
            </a:pPr>
          </a:p>
        </p:txBody>
      </p:sp>
      <p:sp>
        <p:nvSpPr>
          <p:cNvPr name="TextBox 6" id="6"/>
          <p:cNvSpPr txBox="true"/>
          <p:nvPr/>
        </p:nvSpPr>
        <p:spPr>
          <a:xfrm rot="0">
            <a:off x="3383711" y="1461811"/>
            <a:ext cx="8517419" cy="901700"/>
          </a:xfrm>
          <a:prstGeom prst="rect">
            <a:avLst/>
          </a:prstGeom>
        </p:spPr>
        <p:txBody>
          <a:bodyPr anchor="t" rtlCol="false" tIns="0" lIns="0" bIns="0" rIns="0">
            <a:spAutoFit/>
          </a:bodyPr>
          <a:lstStyle/>
          <a:p>
            <a:pPr algn="l">
              <a:lnSpc>
                <a:spcPts val="7000"/>
              </a:lnSpc>
            </a:pPr>
            <a:r>
              <a:rPr lang="en-US" sz="5000" spc="-405" b="true">
                <a:solidFill>
                  <a:srgbClr val="AAD63E"/>
                </a:solidFill>
                <a:latin typeface="Poppins Bold"/>
                <a:ea typeface="Poppins Bold"/>
                <a:cs typeface="Poppins Bold"/>
                <a:sym typeface="Poppins Bold"/>
              </a:rPr>
              <a:t>Questionnaire de validation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DAGc3bgv8co</dc:identifier>
  <dcterms:modified xsi:type="dcterms:W3CDTF">2011-08-01T06:04:30Z</dcterms:modified>
  <cp:revision>1</cp:revision>
  <dc:title>Technologie accessible pour un climat interieur intelligent : construire un confort thermiqiue</dc:title>
</cp:coreProperties>
</file>